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333" r:id="rId25"/>
    <p:sldId id="387" r:id="rId26"/>
    <p:sldId id="341" r:id="rId27"/>
    <p:sldId id="340" r:id="rId28"/>
    <p:sldId id="385" r:id="rId29"/>
    <p:sldId id="343" r:id="rId30"/>
    <p:sldId id="380" r:id="rId31"/>
    <p:sldId id="344" r:id="rId32"/>
    <p:sldId id="386" r:id="rId33"/>
    <p:sldId id="510" r:id="rId34"/>
    <p:sldId id="511" r:id="rId35"/>
    <p:sldId id="348" r:id="rId36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875" autoAdjust="0"/>
  </p:normalViewPr>
  <p:slideViewPr>
    <p:cSldViewPr>
      <p:cViewPr varScale="1">
        <p:scale>
          <a:sx n="120" d="100"/>
          <a:sy n="120" d="100"/>
        </p:scale>
        <p:origin x="129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323E9750-41E2-4977-9E99-DD1032BDDE52}"/>
    <pc:docChg chg="custSel modSld">
      <pc:chgData name="Seo Han-Eul" userId="c65a238afff3c706" providerId="LiveId" clId="{323E9750-41E2-4977-9E99-DD1032BDDE52}" dt="2019-12-06T05:34:59.761" v="154" actId="1076"/>
      <pc:docMkLst>
        <pc:docMk/>
      </pc:docMkLst>
      <pc:sldChg chg="modSp">
        <pc:chgData name="Seo Han-Eul" userId="c65a238afff3c706" providerId="LiveId" clId="{323E9750-41E2-4977-9E99-DD1032BDDE52}" dt="2019-12-06T05:28:59.412" v="25" actId="20577"/>
        <pc:sldMkLst>
          <pc:docMk/>
          <pc:sldMk cId="0" sldId="256"/>
        </pc:sldMkLst>
        <pc:spChg chg="mod">
          <ac:chgData name="Seo Han-Eul" userId="c65a238afff3c706" providerId="LiveId" clId="{323E9750-41E2-4977-9E99-DD1032BDDE52}" dt="2019-12-06T05:28:59.412" v="2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Seo Han-Eul" userId="c65a238afff3c706" providerId="LiveId" clId="{323E9750-41E2-4977-9E99-DD1032BDDE52}" dt="2019-12-06T05:33:51.131" v="150" actId="478"/>
        <pc:sldMkLst>
          <pc:docMk/>
          <pc:sldMk cId="2595009920" sldId="310"/>
        </pc:sldMkLst>
        <pc:spChg chg="del">
          <ac:chgData name="Seo Han-Eul" userId="c65a238afff3c706" providerId="LiveId" clId="{323E9750-41E2-4977-9E99-DD1032BDDE52}" dt="2019-12-06T05:33:51.131" v="150" actId="478"/>
          <ac:spMkLst>
            <pc:docMk/>
            <pc:sldMk cId="2595009920" sldId="310"/>
            <ac:spMk id="5" creationId="{08ACAB4B-2578-478F-838A-F75E4F6EC78B}"/>
          </ac:spMkLst>
        </pc:spChg>
      </pc:sldChg>
      <pc:sldChg chg="delSp modSp">
        <pc:chgData name="Seo Han-Eul" userId="c65a238afff3c706" providerId="LiveId" clId="{323E9750-41E2-4977-9E99-DD1032BDDE52}" dt="2019-12-06T05:30:48.005" v="29" actId="478"/>
        <pc:sldMkLst>
          <pc:docMk/>
          <pc:sldMk cId="3210311131" sldId="329"/>
        </pc:sldMkLst>
        <pc:spChg chg="del mod">
          <ac:chgData name="Seo Han-Eul" userId="c65a238afff3c706" providerId="LiveId" clId="{323E9750-41E2-4977-9E99-DD1032BDDE52}" dt="2019-12-06T05:30:48.005" v="29" actId="478"/>
          <ac:spMkLst>
            <pc:docMk/>
            <pc:sldMk cId="3210311131" sldId="329"/>
            <ac:spMk id="3" creationId="{3C201A09-C698-4DA8-8F5E-6AF7DB050B84}"/>
          </ac:spMkLst>
        </pc:spChg>
      </pc:sldChg>
      <pc:sldChg chg="modSp">
        <pc:chgData name="Seo Han-Eul" userId="c65a238afff3c706" providerId="LiveId" clId="{323E9750-41E2-4977-9E99-DD1032BDDE52}" dt="2019-12-06T05:32:27.968" v="149" actId="20577"/>
        <pc:sldMkLst>
          <pc:docMk/>
          <pc:sldMk cId="2732154467" sldId="331"/>
        </pc:sldMkLst>
        <pc:spChg chg="mod">
          <ac:chgData name="Seo Han-Eul" userId="c65a238afff3c706" providerId="LiveId" clId="{323E9750-41E2-4977-9E99-DD1032BDDE52}" dt="2019-12-06T05:32:27.968" v="149" actId="20577"/>
          <ac:spMkLst>
            <pc:docMk/>
            <pc:sldMk cId="2732154467" sldId="331"/>
            <ac:spMk id="3" creationId="{00000000-0000-0000-0000-000000000000}"/>
          </ac:spMkLst>
        </pc:spChg>
      </pc:sldChg>
      <pc:sldChg chg="addSp modSp">
        <pc:chgData name="Seo Han-Eul" userId="c65a238afff3c706" providerId="LiveId" clId="{323E9750-41E2-4977-9E99-DD1032BDDE52}" dt="2019-12-06T05:34:59.761" v="154" actId="1076"/>
        <pc:sldMkLst>
          <pc:docMk/>
          <pc:sldMk cId="1837915430" sldId="387"/>
        </pc:sldMkLst>
        <pc:picChg chg="add mod modCrop">
          <ac:chgData name="Seo Han-Eul" userId="c65a238afff3c706" providerId="LiveId" clId="{323E9750-41E2-4977-9E99-DD1032BDDE52}" dt="2019-12-06T05:34:59.761" v="154" actId="1076"/>
          <ac:picMkLst>
            <pc:docMk/>
            <pc:sldMk cId="1837915430" sldId="387"/>
            <ac:picMk id="7" creationId="{E109DC9E-1ACA-42DA-B4F7-2AA23083D9D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2019&#45380;&#46020;_&#50997;&#54633;&#49548;&#54532;&#53944;&#50920;&#50612;&#51333;&#54633;&#49444;&#44228;_1&#54016;_SRS_4.0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50997;&#51333;&#49444;_1&#54016;_Trip-picker_&#49888;&#49688;&#46041;&#53356;&#47084;&#49492;_SAD%20V1.2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UML.mdj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1&#54016;_&#49688;&#54665;&#44228;&#54925;&#49436;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1_3_PSP_Sheet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en-US" altLang="ko-KR" dirty="0"/>
              <a:t>Trip-Picker</a:t>
            </a:r>
            <a:br>
              <a:rPr lang="en-US" altLang="ko-KR" dirty="0"/>
            </a:br>
            <a:r>
              <a:rPr lang="en-US" altLang="ko-KR" sz="2400" dirty="0"/>
              <a:t>(1 </a:t>
            </a:r>
            <a:r>
              <a:rPr lang="ko-KR" altLang="en-US" sz="2400" dirty="0"/>
              <a:t>팀 신수동 </a:t>
            </a:r>
            <a:r>
              <a:rPr lang="ko-KR" altLang="en-US" sz="2400" dirty="0" err="1"/>
              <a:t>크러셔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55108"/>
              </p:ext>
            </p:extLst>
          </p:nvPr>
        </p:nvGraphicFramePr>
        <p:xfrm>
          <a:off x="9540552" y="1628800"/>
          <a:ext cx="7920880" cy="504863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19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42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유스케이스</a:t>
                      </a:r>
                      <a:r>
                        <a:rPr lang="ko-KR" altLang="en-US" sz="1100" b="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명칭</a:t>
                      </a:r>
                      <a:endParaRPr lang="ko-KR" sz="1100" b="0" kern="100" dirty="0">
                        <a:solidFill>
                          <a:schemeClr val="accent5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40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accent5"/>
                          </a:solidFill>
                        </a:rPr>
                        <a:t>해당 </a:t>
                      </a:r>
                      <a:r>
                        <a:rPr lang="ko-KR" altLang="en-US" sz="1100" dirty="0" err="1">
                          <a:solidFill>
                            <a:schemeClr val="accent5"/>
                          </a:solidFill>
                        </a:rPr>
                        <a:t>유스케이스에</a:t>
                      </a:r>
                      <a:r>
                        <a:rPr lang="ko-KR" altLang="en-US" sz="1100" dirty="0">
                          <a:solidFill>
                            <a:schemeClr val="accent5"/>
                          </a:solidFill>
                        </a:rPr>
                        <a:t> 대한 짤막한 설명</a:t>
                      </a: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40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유스케이스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다이어그램 상에서</a:t>
                      </a:r>
                      <a:r>
                        <a:rPr lang="en-US" altLang="ko-KR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본 </a:t>
                      </a:r>
                      <a:r>
                        <a:rPr lang="ko-KR" altLang="en-US" sz="1100" kern="100" dirty="0" err="1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유스케이스랑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relationship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이 있는 </a:t>
                      </a:r>
                      <a:r>
                        <a:rPr lang="en-US" altLang="ko-KR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Actor 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명칭 나열</a:t>
                      </a:r>
                      <a:endParaRPr lang="ko-KR" sz="1100" kern="100" dirty="0">
                        <a:solidFill>
                          <a:schemeClr val="accent5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40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작성 </a:t>
                      </a:r>
                      <a:r>
                        <a:rPr lang="ko-KR" altLang="en-US" sz="1100" kern="100" dirty="0" err="1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안해도</a:t>
                      </a:r>
                      <a:r>
                        <a:rPr lang="ko-KR" altLang="en-US" sz="1100" kern="100" dirty="0">
                          <a:solidFill>
                            <a:schemeClr val="accent5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됨</a:t>
                      </a:r>
                      <a:endParaRPr lang="ko-KR" sz="1100" kern="100" dirty="0">
                        <a:solidFill>
                          <a:schemeClr val="accent5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40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Main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7306">
                <a:tc gridSpan="2"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구입을 원하는 </a:t>
                      </a:r>
                      <a:r>
                        <a:rPr lang="ko-KR" altLang="en-US" sz="1100" b="0" kern="100" dirty="0" err="1">
                          <a:effectLst/>
                        </a:rPr>
                        <a:t>모바일폰과</a:t>
                      </a:r>
                      <a:r>
                        <a:rPr lang="ko-KR" altLang="en-US" sz="1100" b="0" kern="100" dirty="0"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effectLst/>
                        </a:rPr>
                        <a:t>모바일폰</a:t>
                      </a:r>
                      <a:r>
                        <a:rPr lang="ko-KR" altLang="en-US" sz="1100" b="0" kern="100" dirty="0">
                          <a:effectLst/>
                        </a:rPr>
                        <a:t> 서비스 회사를 선택하여 장바구니에 담는다</a:t>
                      </a:r>
                      <a:r>
                        <a:rPr lang="en-US" altLang="ko-KR" sz="1100" b="0" kern="100" dirty="0">
                          <a:effectLst/>
                        </a:rPr>
                        <a:t>..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주문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 err="1">
                          <a:effectLst/>
                        </a:rPr>
                        <a:t>모바일폰</a:t>
                      </a:r>
                      <a:r>
                        <a:rPr lang="ko-KR" altLang="en-US" sz="1100" b="0" kern="100" dirty="0">
                          <a:effectLst/>
                        </a:rPr>
                        <a:t> 구매를 위한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색상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용량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를 선택한다</a:t>
                      </a:r>
                      <a:r>
                        <a:rPr lang="en-US" altLang="ko-KR" sz="1100" b="0" kern="100" dirty="0">
                          <a:effectLst/>
                        </a:rPr>
                        <a:t>..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서비스 가입 위한 정보</a:t>
                      </a:r>
                      <a:r>
                        <a:rPr lang="en-US" altLang="ko-KR" sz="1100" b="0" kern="100" dirty="0"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effectLst/>
                        </a:rPr>
                        <a:t>요금제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약정 기간</a:t>
                      </a:r>
                      <a:r>
                        <a:rPr lang="en-US" altLang="ko-KR" sz="1100" b="0" kern="100" dirty="0"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effectLst/>
                        </a:rPr>
                        <a:t>개인정보</a:t>
                      </a:r>
                      <a:r>
                        <a:rPr lang="en-US" altLang="ko-KR" sz="1100" b="0" kern="100" dirty="0"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effectLst/>
                        </a:rPr>
                        <a:t>를 입력한다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 err="1">
                          <a:effectLst/>
                        </a:rPr>
                        <a:t>배송지</a:t>
                      </a:r>
                      <a:r>
                        <a:rPr lang="ko-KR" altLang="en-US" sz="1100" b="0" kern="100" dirty="0">
                          <a:effectLst/>
                        </a:rPr>
                        <a:t> 정보를 입력한다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dirty="0">
                          <a:effectLst/>
                        </a:rPr>
                        <a:t>결제 정보를 입력한다</a:t>
                      </a:r>
                      <a:r>
                        <a:rPr lang="en-US" altLang="ko-KR" sz="1100" b="0" kern="100" dirty="0">
                          <a:effectLst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7.</a:t>
                      </a:r>
                      <a:r>
                        <a:rPr lang="en-US" altLang="ko-KR" sz="1100" b="0" kern="100" baseline="0" dirty="0"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effectLst/>
                        </a:rPr>
                        <a:t>결제 요청 버튼을 클릭한다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        Alternate: 7a. </a:t>
                      </a:r>
                      <a:r>
                        <a:rPr lang="ko-KR" altLang="en-US" sz="1100" b="0" kern="100" dirty="0">
                          <a:effectLst/>
                        </a:rPr>
                        <a:t>결제 요청이 실패했을 경우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         Alternate: 7b. </a:t>
                      </a:r>
                      <a:r>
                        <a:rPr lang="ko-KR" altLang="en-US" sz="1100" b="0" kern="100" dirty="0">
                          <a:effectLst/>
                        </a:rPr>
                        <a:t>누락된 정보가 있을 경우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8"/>
                      </a:pPr>
                      <a:r>
                        <a:rPr lang="ko-KR" altLang="en-US" sz="1100" b="0" kern="100" dirty="0">
                          <a:effectLst/>
                        </a:rPr>
                        <a:t>주문을 완료한다</a:t>
                      </a:r>
                      <a:r>
                        <a:rPr lang="en-US" altLang="ko-KR" sz="1100" b="0" kern="10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******Use Case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Main Flow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를 구성하는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Step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은 최소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5Step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이상이어야 함</a:t>
                      </a:r>
                      <a:endParaRPr lang="en-US" altLang="ko-KR" sz="1100" b="0" kern="100" dirty="0">
                        <a:effectLst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024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Alternate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5848">
                <a:tc gridSpan="2"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effectLst/>
                        </a:rPr>
                        <a:t>7a. </a:t>
                      </a:r>
                      <a:r>
                        <a:rPr lang="ko-KR" altLang="en-US" sz="1100" b="0" kern="100" dirty="0">
                          <a:effectLst/>
                        </a:rPr>
                        <a:t>결제 요청이 실패했을 경우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effectLst/>
                        </a:rPr>
                        <a:t>7b. </a:t>
                      </a:r>
                      <a:r>
                        <a:rPr lang="ko-KR" altLang="en-US" sz="1100" b="0" kern="100" dirty="0">
                          <a:effectLst/>
                        </a:rPr>
                        <a:t>누락된 정보가 있을 경우</a:t>
                      </a:r>
                      <a:endParaRPr lang="en-US" altLang="ko-KR" sz="1100" b="0" kern="100" dirty="0"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******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최대한 많은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Alternat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e Flow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를 식별할 것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8116" marR="6811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621162"/>
              </p:ext>
            </p:extLst>
          </p:nvPr>
        </p:nvGraphicFramePr>
        <p:xfrm>
          <a:off x="350196" y="943626"/>
          <a:ext cx="8542284" cy="622978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60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318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/>
        </p:nvGraphicFramePr>
        <p:xfrm>
          <a:off x="350196" y="1097281"/>
          <a:ext cx="8542284" cy="536257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/>
        </p:nvGraphicFramePr>
        <p:xfrm>
          <a:off x="352697" y="1097280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6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4570"/>
            <a:ext cx="8229600" cy="49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</a:t>
            </a:r>
            <a:r>
              <a:rPr lang="en-US" altLang="ko-KR" u="sng" dirty="0">
                <a:solidFill>
                  <a:srgbClr val="00B0F0"/>
                </a:solidFill>
              </a:rPr>
              <a:t>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Decision</a:t>
            </a:r>
            <a:r>
              <a:rPr lang="en-US" altLang="ko-KR" u="sng" dirty="0">
                <a:solidFill>
                  <a:srgbClr val="00B0F0"/>
                </a:solidFill>
              </a:rPr>
              <a:t> – </a:t>
            </a:r>
            <a:r>
              <a:rPr lang="ko-KR" altLang="en-US" u="sng" dirty="0">
                <a:solidFill>
                  <a:srgbClr val="00B0F0"/>
                </a:solidFill>
              </a:rPr>
              <a:t>여행지역 추천하기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Class</a:t>
            </a:r>
            <a:r>
              <a:rPr lang="en-US" altLang="ko-KR" u="sng" dirty="0">
                <a:solidFill>
                  <a:srgbClr val="00B0F0"/>
                </a:solidFill>
              </a:rPr>
              <a:t>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Class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3FE80D-A00B-457E-BEC1-0FE8DB8DA1CC}"/>
              </a:ext>
            </a:extLst>
          </p:cNvPr>
          <p:cNvSpPr/>
          <p:nvPr/>
        </p:nvSpPr>
        <p:spPr>
          <a:xfrm>
            <a:off x="4481528" y="251356"/>
            <a:ext cx="4193777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ko-KR" altLang="en-US" dirty="0"/>
              <a:t>작성한 </a:t>
            </a:r>
            <a:r>
              <a:rPr lang="en-US" altLang="ko-KR" dirty="0" err="1"/>
              <a:t>StarUML</a:t>
            </a:r>
            <a:r>
              <a:rPr lang="ko-KR" altLang="en-US" dirty="0"/>
              <a:t>파일로 </a:t>
            </a:r>
            <a:r>
              <a:rPr lang="en-US" altLang="ko-KR" dirty="0"/>
              <a:t>hyper link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29BA7D-AAB1-46F1-AB4E-F4BBF0734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799448"/>
            <a:ext cx="5732091" cy="509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1C547E-DCEA-40C7-8464-092D1425CB71}"/>
              </a:ext>
            </a:extLst>
          </p:cNvPr>
          <p:cNvSpPr/>
          <p:nvPr/>
        </p:nvSpPr>
        <p:spPr>
          <a:xfrm>
            <a:off x="916642" y="89972"/>
            <a:ext cx="821539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dirty="0" err="1"/>
              <a:t>StarUML</a:t>
            </a:r>
            <a:r>
              <a:rPr lang="ko-KR" altLang="en-US" dirty="0"/>
              <a:t>외의 </a:t>
            </a:r>
            <a:r>
              <a:rPr lang="en-US" altLang="ko-KR" dirty="0"/>
              <a:t>tool</a:t>
            </a:r>
            <a:r>
              <a:rPr lang="ko-KR" altLang="en-US" dirty="0"/>
              <a:t>을 사용하여 작성했다면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model </a:t>
            </a:r>
            <a:r>
              <a:rPr lang="ko-KR" altLang="en-US" dirty="0"/>
              <a:t>파일로 </a:t>
            </a:r>
            <a:r>
              <a:rPr lang="en-US" altLang="ko-KR" dirty="0"/>
              <a:t>Hyperlink </a:t>
            </a:r>
            <a:r>
              <a:rPr lang="ko-KR" altLang="en-US" dirty="0"/>
              <a:t>연결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09DC9E-1ACA-42DA-B4F7-2AA23083D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76" b="37537"/>
          <a:stretch/>
        </p:blipFill>
        <p:spPr>
          <a:xfrm>
            <a:off x="827584" y="2132856"/>
            <a:ext cx="734481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1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2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130" y="3059668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발표시에는 실제 </a:t>
            </a:r>
            <a:r>
              <a:rPr lang="en-US" altLang="ko-KR" dirty="0"/>
              <a:t>Application </a:t>
            </a:r>
            <a:r>
              <a:rPr lang="ko-KR" altLang="en-US" dirty="0"/>
              <a:t>실행을 시연하기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6A51D-15CF-4BBB-83DF-1C4F385BC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앞에 제시된 </a:t>
            </a:r>
            <a:r>
              <a:rPr lang="en-US" altLang="ko-KR" dirty="0"/>
              <a:t>Use Case</a:t>
            </a:r>
            <a:r>
              <a:rPr lang="ko-KR" altLang="en-US" dirty="0"/>
              <a:t>와 관련된 </a:t>
            </a:r>
            <a:r>
              <a:rPr lang="en-US" altLang="ko-KR" dirty="0"/>
              <a:t>Scenario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</a:t>
            </a:r>
            <a:r>
              <a:rPr lang="en-US" altLang="ko-KR" dirty="0"/>
              <a:t>Traceability Table</a:t>
            </a:r>
            <a:r>
              <a:rPr lang="ko-KR" altLang="en-US" dirty="0"/>
              <a:t>을 첨부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</a:rPr>
              <a:t>앞에 제시된 </a:t>
            </a:r>
            <a:r>
              <a:rPr lang="en-US" altLang="ko-KR" u="sng" dirty="0">
                <a:solidFill>
                  <a:srgbClr val="00B0F0"/>
                </a:solidFill>
              </a:rPr>
              <a:t>Use Case </a:t>
            </a:r>
            <a:r>
              <a:rPr lang="ko-KR" altLang="en-US" u="sng" dirty="0">
                <a:solidFill>
                  <a:srgbClr val="00B0F0"/>
                </a:solidFill>
              </a:rPr>
              <a:t>명칭</a:t>
            </a:r>
            <a:r>
              <a:rPr lang="en-US" altLang="ko-KR" u="sng" dirty="0">
                <a:solidFill>
                  <a:srgbClr val="00B0F0"/>
                </a:solidFill>
              </a:rPr>
              <a:t>+</a:t>
            </a:r>
            <a:r>
              <a:rPr u="sng" dirty="0">
                <a:solidFill>
                  <a:srgbClr val="00B0F0"/>
                </a:solidFill>
              </a:rPr>
              <a:t>Test Case</a:t>
            </a: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CA63B-CEBE-4F67-9925-C3973F1BCBF2}"/>
              </a:ext>
            </a:extLst>
          </p:cNvPr>
          <p:cNvSpPr txBox="1"/>
          <p:nvPr/>
        </p:nvSpPr>
        <p:spPr>
          <a:xfrm>
            <a:off x="3707904" y="89972"/>
            <a:ext cx="510998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en-US" altLang="ko-KR" dirty="0" err="1"/>
              <a:t>Case_Test</a:t>
            </a:r>
            <a:r>
              <a:rPr lang="en-US" altLang="ko-KR" dirty="0"/>
              <a:t> Result.xls</a:t>
            </a:r>
            <a:r>
              <a:rPr lang="ko-KR" altLang="en-US" dirty="0"/>
              <a:t> 파일로 </a:t>
            </a:r>
            <a:r>
              <a:rPr lang="en-US" altLang="ko-KR" dirty="0"/>
              <a:t>hyper link </a:t>
            </a:r>
            <a:r>
              <a:rPr lang="ko-KR" altLang="en-US" dirty="0"/>
              <a:t>연결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3FC94-AD2C-4DC0-86E3-93B00866BD62}"/>
              </a:ext>
            </a:extLst>
          </p:cNvPr>
          <p:cNvSpPr txBox="1"/>
          <p:nvPr/>
        </p:nvSpPr>
        <p:spPr>
          <a:xfrm flipH="1">
            <a:off x="611560" y="1237404"/>
            <a:ext cx="795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Use Case</a:t>
            </a:r>
            <a:r>
              <a:rPr lang="ko-KR" altLang="en-US" dirty="0"/>
              <a:t>에 대한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Result</a:t>
            </a:r>
            <a:r>
              <a:rPr lang="ko-KR" altLang="en-US" dirty="0"/>
              <a:t>까지 포함된 내용 </a:t>
            </a:r>
            <a:r>
              <a:rPr lang="en-US" altLang="ko-KR" dirty="0"/>
              <a:t>Attach</a:t>
            </a:r>
            <a:endParaRPr lang="ko-KR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771454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27379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</a:p>
          <a:p>
            <a:r>
              <a:rPr lang="en-US" altLang="ko-KR" sz="1600" dirty="0"/>
              <a:t>2.</a:t>
            </a:r>
          </a:p>
          <a:p>
            <a:r>
              <a:rPr lang="en-US" altLang="ko-KR" sz="1600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개발된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r>
              <a:rPr lang="ko-KR" altLang="en-US" dirty="0"/>
              <a:t> 입증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개별적인 </a:t>
            </a:r>
            <a:r>
              <a:rPr lang="en-US" altLang="ko-KR" dirty="0"/>
              <a:t>preference</a:t>
            </a:r>
            <a:r>
              <a:rPr lang="ko-KR" altLang="en-US" dirty="0"/>
              <a:t>에 따라 다른 추천결과물을 제공함을 실연을 통해 입증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추천결과에 대한 피드백 반영으로 인해 추천에 대한 만족도가 향상됨을 실연을 통해 입증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br>
              <a:rPr lang="en-US" altLang="ko-KR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D7614C-4FCF-49D5-B07E-34DE99F16B51}"/>
              </a:ext>
            </a:extLst>
          </p:cNvPr>
          <p:cNvSpPr/>
          <p:nvPr/>
        </p:nvSpPr>
        <p:spPr>
          <a:xfrm>
            <a:off x="3977125" y="324433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기능을 이</a:t>
            </a:r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dirty="0"/>
              <a:t>팀원들의 핵심 스킬을 빨리 파악하고</a:t>
            </a:r>
            <a:r>
              <a:rPr lang="en-US" altLang="ko-KR" dirty="0"/>
              <a:t>, </a:t>
            </a:r>
            <a:r>
              <a:rPr lang="ko-KR" altLang="en-US" dirty="0"/>
              <a:t>스킬에 맞춰 목표를 정하자</a:t>
            </a:r>
            <a:endParaRPr lang="en-US" altLang="ko-KR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커뮤니케이션 할 때는 구두로 이야기하기 보다</a:t>
            </a:r>
            <a:r>
              <a:rPr lang="en-US" altLang="ko-KR" dirty="0"/>
              <a:t>, </a:t>
            </a:r>
            <a:r>
              <a:rPr lang="ko-KR" altLang="en-US" dirty="0"/>
              <a:t>글로 정리해서 보내자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*****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52A59-F937-4EB8-A354-C5BA1119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8271287" cy="36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6812</TotalTime>
  <Words>2095</Words>
  <Application>Microsoft Office PowerPoint</Application>
  <PresentationFormat>화면 슬라이드 쇼(4:3)</PresentationFormat>
  <Paragraphs>228</Paragraphs>
  <Slides>35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나눔바른고딕</vt:lpstr>
      <vt:lpstr>맑은 고딕</vt:lpstr>
      <vt:lpstr>Arial</vt:lpstr>
      <vt:lpstr>Wingdings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– 여행지역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앞에 제시된 Use Case 명칭+Test Case</vt:lpstr>
      <vt:lpstr>테스트 결과 현황</vt:lpstr>
      <vt:lpstr>개발된 Application이 제공하는 Benefit 입증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459</cp:revision>
  <cp:lastPrinted>2012-12-19T08:26:52Z</cp:lastPrinted>
  <dcterms:created xsi:type="dcterms:W3CDTF">2012-10-10T06:20:37Z</dcterms:created>
  <dcterms:modified xsi:type="dcterms:W3CDTF">2019-12-08T08:50:38Z</dcterms:modified>
</cp:coreProperties>
</file>